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3" r:id="rId1"/>
  </p:sldMasterIdLst>
  <p:sldIdLst>
    <p:sldId id="256" r:id="rId2"/>
    <p:sldId id="257" r:id="rId3"/>
    <p:sldId id="258" r:id="rId4"/>
    <p:sldId id="261" r:id="rId5"/>
    <p:sldId id="263" r:id="rId6"/>
    <p:sldId id="259" r:id="rId7"/>
    <p:sldId id="260" r:id="rId8"/>
    <p:sldId id="269" r:id="rId9"/>
    <p:sldId id="267" r:id="rId10"/>
    <p:sldId id="262" r:id="rId11"/>
    <p:sldId id="272" r:id="rId12"/>
    <p:sldId id="274" r:id="rId13"/>
    <p:sldId id="273" r:id="rId14"/>
    <p:sldId id="276" r:id="rId15"/>
    <p:sldId id="275" r:id="rId16"/>
    <p:sldId id="277" r:id="rId17"/>
    <p:sldId id="27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jpeg>
</file>

<file path=ppt/media/image10.jpeg>
</file>

<file path=ppt/media/image11.png>
</file>

<file path=ppt/media/image12.jpeg>
</file>

<file path=ppt/media/image2.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cstate="print">
              <a:alphaModFix amt="8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82762"/>
            <a:ext cx="10222992" cy="80683"/>
          </a:xfrm>
          <a:prstGeom prst="rect">
            <a:avLst/>
          </a:prstGeom>
          <a:blipFill dpi="0" rotWithShape="1">
            <a:blip r:embed="rId2" cstate="print">
              <a:alphaModFix amt="8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cstate="print">
              <a:alphaModFix amt="8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cstate="print">
                <a:duotone>
                  <a:schemeClr val="accent2">
                    <a:shade val="45000"/>
                    <a:satMod val="135000"/>
                  </a:schemeClr>
                  <a:prstClr val="white"/>
                </a:duotone>
                <a:extLst>
                  <a:ext uri="{BEBA8EAE-BF5A-486C-A8C5-ECC9F3942E4B}">
                    <a14:imgProps xmln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000" b="1">
                <a:solidFill>
                  <a:schemeClr val="accent2">
                    <a:lumMod val="7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1206529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3024078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2720406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573415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cstate="print">
              <a:alphaModFix amt="8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b="1">
                <a:solidFill>
                  <a:schemeClr val="accent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lvl1pPr>
              <a:defRPr>
                <a:solidFill>
                  <a:schemeClr val="accent2">
                    <a:lumMod val="50000"/>
                  </a:schemeClr>
                </a:solidFill>
              </a:defRPr>
            </a:lvl1pPr>
          </a:lstStyle>
          <a:p>
            <a:fld id="{B121C6A1-D8EE-4C6D-9AC8-E86BEFA610C6}" type="datetimeFigureOut">
              <a:rPr lang="en-IN" smtClean="0"/>
              <a:pPr/>
              <a:t>31-10-2023</a:t>
            </a:fld>
            <a:endParaRPr lang="en-IN"/>
          </a:p>
        </p:txBody>
      </p:sp>
      <p:sp>
        <p:nvSpPr>
          <p:cNvPr id="5" name="Footer Placeholder 4"/>
          <p:cNvSpPr>
            <a:spLocks noGrp="1"/>
          </p:cNvSpPr>
          <p:nvPr>
            <p:ph type="ftr" sz="quarter" idx="11"/>
          </p:nvPr>
        </p:nvSpPr>
        <p:spPr>
          <a:xfrm>
            <a:off x="2182708" y="6272784"/>
            <a:ext cx="6327648" cy="365125"/>
          </a:xfrm>
        </p:spPr>
        <p:txBody>
          <a:bodyPr/>
          <a:lstStyle>
            <a:lvl1pPr>
              <a:defRPr>
                <a:solidFill>
                  <a:schemeClr val="accent2">
                    <a:lumMod val="50000"/>
                  </a:schemeClr>
                </a:solidFill>
              </a:defRPr>
            </a:lvl1pPr>
          </a:lstStyle>
          <a:p>
            <a:endParaRPr lang="en-IN"/>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cstate="print">
                <a:duotone>
                  <a:schemeClr val="accent2">
                    <a:shade val="45000"/>
                    <a:satMod val="135000"/>
                  </a:schemeClr>
                  <a:prstClr val="white"/>
                </a:duotone>
                <a:extLst>
                  <a:ext uri="{BEBA8EAE-BF5A-486C-A8C5-ECC9F3942E4B}">
                    <a14:imgProps xmln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1775103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306496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1492843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2247810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3875755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cstate="print">
              <a:alphaModFix amt="6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2">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121C6A1-D8EE-4C6D-9AC8-E86BEFA610C6}" type="datetimeFigureOut">
              <a:rPr lang="en-IN" smtClean="0"/>
              <a:pPr/>
              <a:t>31-10-2023</a:t>
            </a:fld>
            <a:endParaRPr lang="en-IN"/>
          </a:p>
        </p:txBody>
      </p:sp>
      <p:sp>
        <p:nvSpPr>
          <p:cNvPr id="6" name="Footer Placeholder 5"/>
          <p:cNvSpPr>
            <a:spLocks noGrp="1"/>
          </p:cNvSpPr>
          <p:nvPr>
            <p:ph type="ftr" sz="quarter" idx="11"/>
          </p:nvPr>
        </p:nvSpPr>
        <p:spPr/>
        <p:txBody>
          <a:bodyPr/>
          <a:lstStyle/>
          <a:p>
            <a:endParaRPr lang="en-IN"/>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cstate="print">
                <a:duotone>
                  <a:schemeClr val="accent2">
                    <a:shade val="45000"/>
                    <a:satMod val="135000"/>
                  </a:schemeClr>
                  <a:prstClr val="white"/>
                </a:duotone>
                <a:extLst>
                  <a:ext uri="{BEBA8EAE-BF5A-486C-A8C5-ECC9F3942E4B}">
                    <a14:imgProps xmln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592518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cstate="print">
              <a:alphaModFix amt="60000"/>
              <a:lum bright="70000" contrast="-70000"/>
              <a:extLst>
                <a:ext uri="{BEBA8EAE-BF5A-486C-A8C5-ECC9F3942E4B}">
                  <a14:imgProps xmlns="" xmlns:a14="http://schemas.microsoft.com/office/drawing/2010/main">
                    <a14:imgLayer r:embed="rId3">
                      <a14:imgEffect>
                        <a14:sharpenSoften amount="61000"/>
                      </a14:imgEffect>
                    </a14:imgLayer>
                  </a14:imgProps>
                </a:ext>
                <a:ext uri="{28A0092B-C50C-407E-A947-70E740481C1C}">
                  <a14:useLocalDpi xmlns=""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2">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2">
                    <a:lumMod val="75000"/>
                  </a:schemeClr>
                </a:solidFill>
              </a:defRPr>
            </a:lvl1pPr>
          </a:lstStyle>
          <a:p>
            <a:fld id="{B121C6A1-D8EE-4C6D-9AC8-E86BEFA610C6}" type="datetimeFigureOut">
              <a:rPr lang="en-IN" smtClean="0"/>
              <a:pPr/>
              <a:t>31-10-2023</a:t>
            </a:fld>
            <a:endParaRPr lang="en-IN"/>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cstate="print">
                <a:duotone>
                  <a:schemeClr val="accent2">
                    <a:shade val="45000"/>
                    <a:satMod val="135000"/>
                  </a:schemeClr>
                  <a:prstClr val="white"/>
                </a:duotone>
                <a:extLst>
                  <a:ext uri="{BEBA8EAE-BF5A-486C-A8C5-ECC9F3942E4B}">
                    <a14:imgProps xmln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1358229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accent2">
                    <a:lumMod val="50000"/>
                  </a:schemeClr>
                </a:solidFill>
              </a:defRPr>
            </a:lvl1pPr>
          </a:lstStyle>
          <a:p>
            <a:fld id="{B121C6A1-D8EE-4C6D-9AC8-E86BEFA610C6}" type="datetimeFigureOut">
              <a:rPr lang="en-IN" smtClean="0"/>
              <a:pPr/>
              <a:t>31-10-2023</a:t>
            </a:fld>
            <a:endParaRPr lang="en-IN"/>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accent2">
                    <a:lumMod val="50000"/>
                  </a:schemeClr>
                </a:solidFill>
              </a:defRPr>
            </a:lvl1pPr>
          </a:lstStyle>
          <a:p>
            <a:endParaRPr lang="en-IN"/>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cstate="print">
                <a:duotone>
                  <a:schemeClr val="accent2">
                    <a:shade val="45000"/>
                    <a:satMod val="135000"/>
                  </a:schemeClr>
                  <a:prstClr val="white"/>
                </a:duotone>
                <a:extLst>
                  <a:ext uri="{BEBA8EAE-BF5A-486C-A8C5-ECC9F3942E4B}">
                    <a14:imgProps xmln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E8CDB8F9-6E26-4349-B8A8-949C9B7873D6}" type="slidenum">
              <a:rPr lang="en-IN" smtClean="0"/>
              <a:pPr/>
              <a:t>‹#›</a:t>
            </a:fld>
            <a:endParaRPr lang="en-IN"/>
          </a:p>
        </p:txBody>
      </p:sp>
    </p:spTree>
    <p:extLst>
      <p:ext uri="{BB962C8B-B14F-4D97-AF65-F5344CB8AC3E}">
        <p14:creationId xmlns="" xmlns:p14="http://schemas.microsoft.com/office/powerpoint/2010/main" val="3290727677"/>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Lst>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2"/>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57E5328-CEF3-BDD9-A48F-2282DAEEB4B0}"/>
              </a:ext>
            </a:extLst>
          </p:cNvPr>
          <p:cNvSpPr>
            <a:spLocks noGrp="1"/>
          </p:cNvSpPr>
          <p:nvPr>
            <p:ph type="ctrTitle"/>
          </p:nvPr>
        </p:nvSpPr>
        <p:spPr>
          <a:xfrm>
            <a:off x="3221536" y="2120235"/>
            <a:ext cx="7891272" cy="1087017"/>
          </a:xfrm>
        </p:spPr>
        <p:txBody>
          <a:bodyPr/>
          <a:lstStyle/>
          <a:p>
            <a:pPr algn="ctr"/>
            <a:r>
              <a:rPr lang="en-US" sz="2800" dirty="0">
                <a:latin typeface="+mn-lt"/>
              </a:rPr>
              <a:t>GOVERNMENT COLLEGE OF ENGINEERING BARGUR (AUTONOMOUS)</a:t>
            </a:r>
            <a:endParaRPr lang="en-IN" sz="2800" dirty="0">
              <a:latin typeface="+mn-lt"/>
            </a:endParaRPr>
          </a:p>
        </p:txBody>
      </p:sp>
      <p:sp>
        <p:nvSpPr>
          <p:cNvPr id="3" name="Subtitle 2">
            <a:extLst>
              <a:ext uri="{FF2B5EF4-FFF2-40B4-BE49-F238E27FC236}">
                <a16:creationId xmlns="" xmlns:a16="http://schemas.microsoft.com/office/drawing/2014/main" id="{7D23434D-48D3-FDB5-67A0-31B68257366D}"/>
              </a:ext>
            </a:extLst>
          </p:cNvPr>
          <p:cNvSpPr>
            <a:spLocks noGrp="1"/>
          </p:cNvSpPr>
          <p:nvPr>
            <p:ph type="subTitle" idx="1"/>
          </p:nvPr>
        </p:nvSpPr>
        <p:spPr>
          <a:xfrm>
            <a:off x="3303038" y="3207252"/>
            <a:ext cx="7728271" cy="644293"/>
          </a:xfrm>
        </p:spPr>
        <p:txBody>
          <a:bodyPr>
            <a:noAutofit/>
          </a:bodyPr>
          <a:lstStyle/>
          <a:p>
            <a:pPr algn="ctr"/>
            <a:r>
              <a:rPr lang="en-US" sz="2400" dirty="0"/>
              <a:t>PROJECT TITLE: COVID – 19 CASES ANALYSIS</a:t>
            </a:r>
            <a:endParaRPr lang="en-IN" sz="2400" dirty="0"/>
          </a:p>
        </p:txBody>
      </p:sp>
      <p:pic>
        <p:nvPicPr>
          <p:cNvPr id="4" name="Picture 3">
            <a:extLst>
              <a:ext uri="{FF2B5EF4-FFF2-40B4-BE49-F238E27FC236}">
                <a16:creationId xmlns="" xmlns:a16="http://schemas.microsoft.com/office/drawing/2014/main" id="{D4FC1BAC-4CC4-8EE4-BECD-062369BCB869}"/>
              </a:ext>
            </a:extLst>
          </p:cNvPr>
          <p:cNvPicPr>
            <a:picLocks noChangeAspect="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388542" y="1962463"/>
            <a:ext cx="1781178" cy="1784449"/>
          </a:xfrm>
          <a:prstGeom prst="rect">
            <a:avLst/>
          </a:prstGeom>
          <a:noFill/>
        </p:spPr>
      </p:pic>
      <p:sp>
        <p:nvSpPr>
          <p:cNvPr id="5" name="TextBox 4">
            <a:extLst>
              <a:ext uri="{FF2B5EF4-FFF2-40B4-BE49-F238E27FC236}">
                <a16:creationId xmlns="" xmlns:a16="http://schemas.microsoft.com/office/drawing/2014/main" id="{77A0A372-18FB-682F-5A02-07FA99F5FB15}"/>
              </a:ext>
            </a:extLst>
          </p:cNvPr>
          <p:cNvSpPr txBox="1"/>
          <p:nvPr/>
        </p:nvSpPr>
        <p:spPr>
          <a:xfrm>
            <a:off x="1039393" y="4382305"/>
            <a:ext cx="3648269" cy="2646878"/>
          </a:xfrm>
          <a:prstGeom prst="rect">
            <a:avLst/>
          </a:prstGeom>
          <a:noFill/>
        </p:spPr>
        <p:txBody>
          <a:bodyPr wrap="square" rtlCol="0">
            <a:spAutoFit/>
          </a:bodyPr>
          <a:lstStyle/>
          <a:p>
            <a:pPr marL="0" indent="0">
              <a:spcAft>
                <a:spcPts val="800"/>
              </a:spcAft>
              <a:buNone/>
              <a:tabLst>
                <a:tab pos="1288415" algn="l"/>
              </a:tabLst>
            </a:pPr>
            <a:r>
              <a:rPr lang="en-IN" b="1" u="sng" kern="100" dirty="0">
                <a:latin typeface="Book Antiqua" panose="02040602050305030304" pitchFamily="18" charset="0"/>
                <a:ea typeface="Calibri" panose="020F0502020204030204" pitchFamily="34" charset="0"/>
                <a:cs typeface="Times New Roman" panose="02020603050405020304" pitchFamily="18" charset="0"/>
              </a:rPr>
              <a:t>TEAM MEMBERS:</a:t>
            </a:r>
          </a:p>
          <a:p>
            <a:pPr marL="0" indent="0">
              <a:spcAft>
                <a:spcPts val="800"/>
              </a:spcAft>
              <a:buNone/>
              <a:tabLst>
                <a:tab pos="1288415" algn="l"/>
              </a:tabLst>
            </a:pPr>
            <a:r>
              <a:rPr lang="en-IN" b="1" kern="100" dirty="0">
                <a:latin typeface="Book Antiqua" panose="02040602050305030304" pitchFamily="18" charset="0"/>
                <a:ea typeface="Calibri" panose="020F0502020204030204" pitchFamily="34" charset="0"/>
                <a:cs typeface="Times New Roman" panose="02020603050405020304" pitchFamily="18" charset="0"/>
              </a:rPr>
              <a:t>SHALOME A</a:t>
            </a:r>
            <a:endParaRPr lang="en-IN" kern="100" dirty="0">
              <a:latin typeface="Book Antiqua" panose="02040602050305030304" pitchFamily="18" charset="0"/>
              <a:ea typeface="Calibri" panose="020F0502020204030204" pitchFamily="34" charset="0"/>
              <a:cs typeface="Times New Roman" panose="02020603050405020304" pitchFamily="18" charset="0"/>
            </a:endParaRPr>
          </a:p>
          <a:p>
            <a:pPr marL="0" indent="0">
              <a:spcAft>
                <a:spcPts val="800"/>
              </a:spcAft>
              <a:buNone/>
              <a:tabLst>
                <a:tab pos="1288415" algn="l"/>
              </a:tabLst>
            </a:pPr>
            <a:r>
              <a:rPr lang="en-IN" b="1" kern="100" dirty="0">
                <a:latin typeface="Book Antiqua" panose="02040602050305030304" pitchFamily="18" charset="0"/>
                <a:ea typeface="Calibri" panose="020F0502020204030204" pitchFamily="34" charset="0"/>
                <a:cs typeface="Times New Roman" panose="02020603050405020304" pitchFamily="18" charset="0"/>
              </a:rPr>
              <a:t>BALAJI S</a:t>
            </a:r>
            <a:endParaRPr lang="en-IN" kern="100" dirty="0">
              <a:latin typeface="Book Antiqua" panose="02040602050305030304" pitchFamily="18" charset="0"/>
              <a:ea typeface="Calibri" panose="020F0502020204030204" pitchFamily="34" charset="0"/>
              <a:cs typeface="Times New Roman" panose="02020603050405020304" pitchFamily="18" charset="0"/>
            </a:endParaRPr>
          </a:p>
          <a:p>
            <a:pPr marL="0" indent="0">
              <a:spcAft>
                <a:spcPts val="800"/>
              </a:spcAft>
              <a:buNone/>
              <a:tabLst>
                <a:tab pos="1288415" algn="l"/>
              </a:tabLst>
            </a:pPr>
            <a:r>
              <a:rPr lang="en-IN" b="1" kern="100" dirty="0">
                <a:latin typeface="Book Antiqua" panose="02040602050305030304" pitchFamily="18" charset="0"/>
                <a:ea typeface="Calibri" panose="020F0502020204030204" pitchFamily="34" charset="0"/>
                <a:cs typeface="Times New Roman" panose="02020603050405020304" pitchFamily="18" charset="0"/>
              </a:rPr>
              <a:t>KAMALAKANNAN V</a:t>
            </a:r>
          </a:p>
          <a:p>
            <a:pPr marL="0" indent="0">
              <a:spcAft>
                <a:spcPts val="800"/>
              </a:spcAft>
              <a:buNone/>
              <a:tabLst>
                <a:tab pos="1288415" algn="l"/>
              </a:tabLst>
            </a:pPr>
            <a:r>
              <a:rPr lang="en-IN" b="1" kern="100" dirty="0">
                <a:latin typeface="Book Antiqua" panose="02040602050305030304" pitchFamily="18" charset="0"/>
                <a:ea typeface="Calibri" panose="020F0502020204030204" pitchFamily="34" charset="0"/>
                <a:cs typeface="Times New Roman" panose="02020603050405020304" pitchFamily="18" charset="0"/>
              </a:rPr>
              <a:t>THANGARAJ S</a:t>
            </a:r>
          </a:p>
          <a:p>
            <a:pPr marL="0" indent="0">
              <a:spcAft>
                <a:spcPts val="800"/>
              </a:spcAft>
              <a:buNone/>
              <a:tabLst>
                <a:tab pos="1288415" algn="l"/>
              </a:tabLst>
            </a:pPr>
            <a:r>
              <a:rPr lang="en-IN" b="1" kern="100" dirty="0">
                <a:latin typeface="Book Antiqua" panose="02040602050305030304" pitchFamily="18" charset="0"/>
                <a:ea typeface="Calibri" panose="020F0502020204030204" pitchFamily="34" charset="0"/>
                <a:cs typeface="Times New Roman" panose="02020603050405020304" pitchFamily="18" charset="0"/>
              </a:rPr>
              <a:t>VARUN KUMAR M</a:t>
            </a:r>
            <a:endParaRPr lang="en-IN" kern="100" dirty="0">
              <a:latin typeface="Book Antiqua" panose="0204060205030503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 xmlns:p14="http://schemas.microsoft.com/office/powerpoint/2010/main" val="2225736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757EB8-75D7-4BEC-2EF6-9763D5B4F68A}"/>
              </a:ext>
            </a:extLst>
          </p:cNvPr>
          <p:cNvSpPr>
            <a:spLocks noGrp="1"/>
          </p:cNvSpPr>
          <p:nvPr>
            <p:ph type="title"/>
          </p:nvPr>
        </p:nvSpPr>
        <p:spPr/>
        <p:txBody>
          <a:bodyPr/>
          <a:lstStyle/>
          <a:p>
            <a:r>
              <a:rPr lang="en-US" dirty="0">
                <a:latin typeface="Californian FB" panose="0207040306080B030204" pitchFamily="18" charset="0"/>
              </a:rPr>
              <a:t>PYTHON CODE:</a:t>
            </a:r>
            <a:endParaRPr lang="en-IN" dirty="0">
              <a:latin typeface="Californian FB" panose="0207040306080B030204" pitchFamily="18" charset="0"/>
            </a:endParaRPr>
          </a:p>
        </p:txBody>
      </p:sp>
      <p:sp>
        <p:nvSpPr>
          <p:cNvPr id="3" name="Content Placeholder 2">
            <a:extLst>
              <a:ext uri="{FF2B5EF4-FFF2-40B4-BE49-F238E27FC236}">
                <a16:creationId xmlns="" xmlns:a16="http://schemas.microsoft.com/office/drawing/2014/main" id="{0AE7F14E-4B04-199C-0F67-AC0C5D0729E6}"/>
              </a:ext>
            </a:extLst>
          </p:cNvPr>
          <p:cNvSpPr>
            <a:spLocks noGrp="1"/>
          </p:cNvSpPr>
          <p:nvPr>
            <p:ph idx="1"/>
          </p:nvPr>
        </p:nvSpPr>
        <p:spPr>
          <a:xfrm>
            <a:off x="1069848" y="2093976"/>
            <a:ext cx="3847385" cy="4078224"/>
          </a:xfrm>
        </p:spPr>
        <p:txBody>
          <a:bodyPr>
            <a:normAutofit/>
          </a:bodyPr>
          <a:lstStyle/>
          <a:p>
            <a:pPr marL="0" indent="0">
              <a:lnSpc>
                <a:spcPct val="150000"/>
              </a:lnSpc>
              <a:buNone/>
            </a:pPr>
            <a:r>
              <a:rPr lang="en-US" sz="2200" dirty="0">
                <a:latin typeface="Californian FB" panose="0207040306080B030204" pitchFamily="18" charset="0"/>
              </a:rPr>
              <a:t>	To perform COVID-19 data analysis in Python, we can use libraries such as pandas for data manipulation, matplotlib and seaborn for data visualization, and scikit-learn for machine learning. </a:t>
            </a:r>
            <a:endParaRPr lang="en-IN" dirty="0">
              <a:latin typeface="Californian FB" panose="0207040306080B030204" pitchFamily="18" charset="0"/>
            </a:endParaRPr>
          </a:p>
        </p:txBody>
      </p:sp>
      <p:pic>
        <p:nvPicPr>
          <p:cNvPr id="6" name="Picture 5">
            <a:extLst>
              <a:ext uri="{FF2B5EF4-FFF2-40B4-BE49-F238E27FC236}">
                <a16:creationId xmlns="" xmlns:a16="http://schemas.microsoft.com/office/drawing/2014/main" id="{97E32ECA-DE37-3F32-6A28-A5F946176C27}"/>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5197151" y="2080913"/>
            <a:ext cx="6456784" cy="38812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 xmlns:p14="http://schemas.microsoft.com/office/powerpoint/2010/main" val="788957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43722" y="384048"/>
            <a:ext cx="10058400" cy="6173506"/>
          </a:xfrm>
        </p:spPr>
        <p:txBody>
          <a:bodyPr/>
          <a:lstStyle/>
          <a:p>
            <a:pPr>
              <a:buNone/>
            </a:pPr>
            <a:r>
              <a:rPr lang="en-IN" dirty="0" err="1" smtClean="0">
                <a:latin typeface="Times New Roman" pitchFamily="18" charset="0"/>
                <a:cs typeface="Times New Roman" pitchFamily="18" charset="0"/>
              </a:rPr>
              <a:t>Covid</a:t>
            </a:r>
            <a:r>
              <a:rPr lang="en-IN" dirty="0" smtClean="0">
                <a:latin typeface="Times New Roman" pitchFamily="18" charset="0"/>
                <a:cs typeface="Times New Roman" pitchFamily="18" charset="0"/>
              </a:rPr>
              <a:t> cases analysis.py</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import pandas as pd</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import </a:t>
            </a:r>
            <a:r>
              <a:rPr lang="en-IN" dirty="0" err="1" smtClean="0">
                <a:latin typeface="Times New Roman" pitchFamily="18" charset="0"/>
                <a:cs typeface="Times New Roman" pitchFamily="18" charset="0"/>
              </a:rPr>
              <a:t>matplotlib.pyplot</a:t>
            </a:r>
            <a:r>
              <a:rPr lang="en-IN" dirty="0" smtClean="0">
                <a:latin typeface="Times New Roman" pitchFamily="18" charset="0"/>
                <a:cs typeface="Times New Roman" pitchFamily="18" charset="0"/>
              </a:rPr>
              <a:t> as </a:t>
            </a:r>
            <a:r>
              <a:rPr lang="en-IN" dirty="0" err="1" smtClean="0">
                <a:latin typeface="Times New Roman" pitchFamily="18" charset="0"/>
                <a:cs typeface="Times New Roman" pitchFamily="18" charset="0"/>
              </a:rPr>
              <a:t>plt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import </a:t>
            </a:r>
            <a:r>
              <a:rPr lang="en-IN" dirty="0" err="1" smtClean="0">
                <a:latin typeface="Times New Roman" pitchFamily="18" charset="0"/>
                <a:cs typeface="Times New Roman" pitchFamily="18" charset="0"/>
              </a:rPr>
              <a:t>seaborn</a:t>
            </a:r>
            <a:r>
              <a:rPr lang="en-IN" dirty="0" smtClean="0">
                <a:latin typeface="Times New Roman" pitchFamily="18" charset="0"/>
                <a:cs typeface="Times New Roman" pitchFamily="18" charset="0"/>
              </a:rPr>
              <a:t> as </a:t>
            </a:r>
            <a:r>
              <a:rPr lang="en-IN" dirty="0" err="1" smtClean="0">
                <a:latin typeface="Times New Roman" pitchFamily="18" charset="0"/>
                <a:cs typeface="Times New Roman" pitchFamily="18" charset="0"/>
              </a:rPr>
              <a:t>sns</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data = [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'31-05-2021',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31,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366,</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endParaRPr lang="en-US" dirty="0">
              <a:latin typeface="Times New Roman" pitchFamily="18" charset="0"/>
              <a:cs typeface="Times New Roman"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352697"/>
            <a:ext cx="10058400" cy="5819503"/>
          </a:xfrm>
        </p:spPr>
        <p:txBody>
          <a:bodyPr>
            <a:normAutofit fontScale="77500" lnSpcReduction="20000"/>
          </a:bodyPr>
          <a:lstStyle/>
          <a:p>
            <a:pPr>
              <a:buNone/>
            </a:pPr>
            <a:r>
              <a:rPr lang="en-IN"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'30-05-2021',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30,</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570,</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6,</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'29-05-2021',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29,</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538,</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11,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endParaRPr lang="en-US" dirty="0">
              <a:latin typeface="Times New Roman" pitchFamily="18" charset="0"/>
              <a:cs typeface="Times New Roman"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404949"/>
            <a:ext cx="10058400" cy="5767251"/>
          </a:xfrm>
        </p:spPr>
        <p:txBody>
          <a:bodyPr>
            <a:normAutofit fontScale="77500" lnSpcReduction="20000"/>
          </a:bodyPr>
          <a:lstStyle/>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'28-05-2021',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28,</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639,</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4,</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'27-05-2021',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27,</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405,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19,</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a:latin typeface="Times New Roman" pitchFamily="18"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365760"/>
            <a:ext cx="10058400" cy="5806440"/>
          </a:xfrm>
        </p:spPr>
        <p:txBody>
          <a:bodyPr>
            <a:normAutofit fontScale="77500" lnSpcReduction="20000"/>
          </a:bodyPr>
          <a:lstStyle/>
          <a:p>
            <a:pPr>
              <a:buNone/>
            </a:pPr>
            <a:r>
              <a:rPr lang="en-IN"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'26-05-2021',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26,</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287,</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8,</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'25-05-2021',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'day': 25,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'month': 5,</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'year': 2021,</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'cases': 342,</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'deaths': 3,</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countriesAndTerritories</a:t>
            </a:r>
            <a:r>
              <a:rPr lang="en-IN" dirty="0" smtClean="0">
                <a:latin typeface="Times New Roman" pitchFamily="18" charset="0"/>
                <a:cs typeface="Times New Roman" pitchFamily="18" charset="0"/>
              </a:rPr>
              <a:t>': 'Austria'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endParaRPr lang="en-US" dirty="0">
              <a:latin typeface="Times New Roman" pitchFamily="18" charset="0"/>
              <a:cs typeface="Times New Roman"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391886"/>
            <a:ext cx="10058400" cy="5780314"/>
          </a:xfrm>
        </p:spPr>
        <p:txBody>
          <a:bodyPr>
            <a:normAutofit fontScale="47500" lnSpcReduction="20000"/>
          </a:bodyPr>
          <a:lstStyle/>
          <a:p>
            <a:pPr>
              <a:buNone/>
            </a:pPr>
            <a:r>
              <a:rPr lang="en-IN" dirty="0" smtClean="0">
                <a:latin typeface="Times New Roman" pitchFamily="18" charset="0"/>
                <a:cs typeface="Times New Roman" pitchFamily="18" charset="0"/>
              </a:rPr>
              <a:t># Convert the data into a </a:t>
            </a:r>
            <a:r>
              <a:rPr lang="en-IN" dirty="0" err="1" smtClean="0">
                <a:latin typeface="Times New Roman" pitchFamily="18" charset="0"/>
                <a:cs typeface="Times New Roman" pitchFamily="18" charset="0"/>
              </a:rPr>
              <a:t>DataFrame</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 = </a:t>
            </a:r>
            <a:r>
              <a:rPr lang="en-IN" dirty="0" err="1" smtClean="0">
                <a:latin typeface="Times New Roman" pitchFamily="18" charset="0"/>
                <a:cs typeface="Times New Roman" pitchFamily="18" charset="0"/>
              </a:rPr>
              <a:t>pd.DataFrame</a:t>
            </a:r>
            <a:r>
              <a:rPr lang="en-IN" dirty="0" smtClean="0">
                <a:latin typeface="Times New Roman" pitchFamily="18" charset="0"/>
                <a:cs typeface="Times New Roman" pitchFamily="18" charset="0"/>
              </a:rPr>
              <a:t>(data)</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plt.figure</a:t>
            </a:r>
            <a:r>
              <a:rPr lang="en-IN" dirty="0" smtClean="0">
                <a:latin typeface="Times New Roman" pitchFamily="18" charset="0"/>
                <a:cs typeface="Times New Roman" pitchFamily="18" charset="0"/>
              </a:rPr>
              <a:t>(</a:t>
            </a:r>
            <a:r>
              <a:rPr lang="en-IN" dirty="0" err="1" smtClean="0">
                <a:latin typeface="Times New Roman" pitchFamily="18" charset="0"/>
                <a:cs typeface="Times New Roman" pitchFamily="18" charset="0"/>
              </a:rPr>
              <a:t>figsize</a:t>
            </a:r>
            <a:r>
              <a:rPr lang="en-IN" dirty="0" smtClean="0">
                <a:latin typeface="Times New Roman" pitchFamily="18" charset="0"/>
                <a:cs typeface="Times New Roman" pitchFamily="18" charset="0"/>
              </a:rPr>
              <a:t>=(12, 6))</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sns.lineplot</a:t>
            </a:r>
            <a:r>
              <a:rPr lang="en-IN" dirty="0" smtClean="0">
                <a:latin typeface="Times New Roman" pitchFamily="18" charset="0"/>
                <a:cs typeface="Times New Roman" pitchFamily="18" charset="0"/>
              </a:rPr>
              <a:t>(data=</a:t>
            </a: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 x='</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y='cases')</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plt.title</a:t>
            </a:r>
            <a:r>
              <a:rPr lang="en-IN" dirty="0" smtClean="0">
                <a:latin typeface="Times New Roman" pitchFamily="18" charset="0"/>
                <a:cs typeface="Times New Roman" pitchFamily="18" charset="0"/>
              </a:rPr>
              <a:t>('Daily Cases Over Time')</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plt.xticks</a:t>
            </a:r>
            <a:r>
              <a:rPr lang="en-IN" dirty="0" smtClean="0">
                <a:latin typeface="Times New Roman" pitchFamily="18" charset="0"/>
                <a:cs typeface="Times New Roman" pitchFamily="18" charset="0"/>
              </a:rPr>
              <a:t>(rotation=45)</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plt.show</a:t>
            </a:r>
            <a:r>
              <a:rPr lang="en-IN"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plt.figure</a:t>
            </a:r>
            <a:r>
              <a:rPr lang="en-IN" dirty="0" smtClean="0">
                <a:latin typeface="Times New Roman" pitchFamily="18" charset="0"/>
                <a:cs typeface="Times New Roman" pitchFamily="18" charset="0"/>
              </a:rPr>
              <a:t>(</a:t>
            </a:r>
            <a:r>
              <a:rPr lang="en-IN" dirty="0" err="1" smtClean="0">
                <a:latin typeface="Times New Roman" pitchFamily="18" charset="0"/>
                <a:cs typeface="Times New Roman" pitchFamily="18" charset="0"/>
              </a:rPr>
              <a:t>figsize</a:t>
            </a:r>
            <a:r>
              <a:rPr lang="en-IN" dirty="0" smtClean="0">
                <a:latin typeface="Times New Roman" pitchFamily="18" charset="0"/>
                <a:cs typeface="Times New Roman" pitchFamily="18" charset="0"/>
              </a:rPr>
              <a:t>=(12, 6))</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sns.lineplot</a:t>
            </a:r>
            <a:r>
              <a:rPr lang="en-IN" dirty="0" smtClean="0">
                <a:latin typeface="Times New Roman" pitchFamily="18" charset="0"/>
                <a:cs typeface="Times New Roman" pitchFamily="18" charset="0"/>
              </a:rPr>
              <a:t>(data=</a:t>
            </a: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 x='</a:t>
            </a:r>
            <a:r>
              <a:rPr lang="en-IN" dirty="0" err="1" smtClean="0">
                <a:latin typeface="Times New Roman" pitchFamily="18" charset="0"/>
                <a:cs typeface="Times New Roman" pitchFamily="18" charset="0"/>
              </a:rPr>
              <a:t>dateRep</a:t>
            </a:r>
            <a:r>
              <a:rPr lang="en-IN" dirty="0" smtClean="0">
                <a:latin typeface="Times New Roman" pitchFamily="18" charset="0"/>
                <a:cs typeface="Times New Roman" pitchFamily="18" charset="0"/>
              </a:rPr>
              <a:t>', y='deaths')</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plt.title</a:t>
            </a:r>
            <a:r>
              <a:rPr lang="en-IN" dirty="0" smtClean="0">
                <a:latin typeface="Times New Roman" pitchFamily="18" charset="0"/>
                <a:cs typeface="Times New Roman" pitchFamily="18" charset="0"/>
              </a:rPr>
              <a:t>('Daily Deaths Over Time')</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plt.xticks</a:t>
            </a:r>
            <a:r>
              <a:rPr lang="en-IN" dirty="0" smtClean="0">
                <a:latin typeface="Times New Roman" pitchFamily="18" charset="0"/>
                <a:cs typeface="Times New Roman" pitchFamily="18" charset="0"/>
              </a:rPr>
              <a:t>(rotation=45)</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plt.show</a:t>
            </a:r>
            <a:r>
              <a:rPr lang="en-IN"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plt.figure</a:t>
            </a:r>
            <a:r>
              <a:rPr lang="en-IN" dirty="0" smtClean="0">
                <a:latin typeface="Times New Roman" pitchFamily="18" charset="0"/>
                <a:cs typeface="Times New Roman" pitchFamily="18" charset="0"/>
              </a:rPr>
              <a:t>(</a:t>
            </a:r>
            <a:r>
              <a:rPr lang="en-IN" dirty="0" err="1" smtClean="0">
                <a:latin typeface="Times New Roman" pitchFamily="18" charset="0"/>
                <a:cs typeface="Times New Roman" pitchFamily="18" charset="0"/>
              </a:rPr>
              <a:t>figsize</a:t>
            </a:r>
            <a:r>
              <a:rPr lang="en-IN" dirty="0" smtClean="0">
                <a:latin typeface="Times New Roman" pitchFamily="18" charset="0"/>
                <a:cs typeface="Times New Roman" pitchFamily="18" charset="0"/>
              </a:rPr>
              <a:t>=(8, 6))</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sns.scatterplot</a:t>
            </a:r>
            <a:r>
              <a:rPr lang="en-IN" dirty="0" smtClean="0">
                <a:latin typeface="Times New Roman" pitchFamily="18" charset="0"/>
                <a:cs typeface="Times New Roman" pitchFamily="18" charset="0"/>
              </a:rPr>
              <a:t>(data=</a:t>
            </a: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 x='cases', y='deaths')</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plt.title</a:t>
            </a:r>
            <a:r>
              <a:rPr lang="en-IN" dirty="0" smtClean="0">
                <a:latin typeface="Times New Roman" pitchFamily="18" charset="0"/>
                <a:cs typeface="Times New Roman" pitchFamily="18" charset="0"/>
              </a:rPr>
              <a:t>('Scatter Plot of Cases vs. Deaths')</a:t>
            </a:r>
            <a:endParaRPr lang="en-US" dirty="0" smtClean="0">
              <a:latin typeface="Times New Roman" pitchFamily="18" charset="0"/>
              <a:cs typeface="Times New Roman" pitchFamily="18" charset="0"/>
            </a:endParaRPr>
          </a:p>
          <a:p>
            <a:pPr>
              <a:buNone/>
            </a:pPr>
            <a:r>
              <a:rPr lang="en-IN" dirty="0" err="1" smtClean="0">
                <a:latin typeface="Times New Roman" pitchFamily="18" charset="0"/>
                <a:cs typeface="Times New Roman" pitchFamily="18" charset="0"/>
              </a:rPr>
              <a:t>plt.show</a:t>
            </a:r>
            <a:r>
              <a:rPr lang="en-IN" dirty="0" smtClean="0">
                <a:latin typeface="Times New Roman" pitchFamily="18" charset="0"/>
                <a:cs typeface="Times New Roman" pitchFamily="18" charset="0"/>
              </a:rPr>
              <a:t>()</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correlation = </a:t>
            </a: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['cases'].</a:t>
            </a:r>
            <a:r>
              <a:rPr lang="en-IN" dirty="0" err="1" smtClean="0">
                <a:latin typeface="Times New Roman" pitchFamily="18" charset="0"/>
                <a:cs typeface="Times New Roman" pitchFamily="18" charset="0"/>
              </a:rPr>
              <a:t>corr</a:t>
            </a:r>
            <a:r>
              <a:rPr lang="en-IN" dirty="0" smtClean="0">
                <a:latin typeface="Times New Roman" pitchFamily="18" charset="0"/>
                <a:cs typeface="Times New Roman" pitchFamily="18" charset="0"/>
              </a:rPr>
              <a:t>(</a:t>
            </a:r>
            <a:r>
              <a:rPr lang="en-IN" dirty="0" err="1" smtClean="0">
                <a:latin typeface="Times New Roman" pitchFamily="18" charset="0"/>
                <a:cs typeface="Times New Roman" pitchFamily="18" charset="0"/>
              </a:rPr>
              <a:t>df</a:t>
            </a:r>
            <a:r>
              <a:rPr lang="en-IN" dirty="0" smtClean="0">
                <a:latin typeface="Times New Roman" pitchFamily="18" charset="0"/>
                <a:cs typeface="Times New Roman" pitchFamily="18" charset="0"/>
              </a:rPr>
              <a:t>['deaths'])</a:t>
            </a:r>
            <a:endParaRPr lang="en-US" dirty="0" smtClean="0">
              <a:latin typeface="Times New Roman" pitchFamily="18" charset="0"/>
              <a:cs typeface="Times New Roman" pitchFamily="18" charset="0"/>
            </a:endParaRPr>
          </a:p>
          <a:p>
            <a:pPr>
              <a:buNone/>
            </a:pPr>
            <a:r>
              <a:rPr lang="en-IN" dirty="0" smtClean="0">
                <a:latin typeface="Times New Roman" pitchFamily="18" charset="0"/>
                <a:cs typeface="Times New Roman" pitchFamily="18" charset="0"/>
              </a:rPr>
              <a:t>print(</a:t>
            </a:r>
            <a:r>
              <a:rPr lang="en-IN" dirty="0" err="1" smtClean="0">
                <a:latin typeface="Times New Roman" pitchFamily="18" charset="0"/>
                <a:cs typeface="Times New Roman" pitchFamily="18" charset="0"/>
              </a:rPr>
              <a:t>f'Correlation</a:t>
            </a:r>
            <a:r>
              <a:rPr lang="en-IN" dirty="0" smtClean="0">
                <a:latin typeface="Times New Roman" pitchFamily="18" charset="0"/>
                <a:cs typeface="Times New Roman" pitchFamily="18" charset="0"/>
              </a:rPr>
              <a:t> between cases and deaths: {correlation}')</a:t>
            </a:r>
            <a:endParaRPr lang="en-US" dirty="0" smtClean="0">
              <a:latin typeface="Times New Roman" pitchFamily="18" charset="0"/>
              <a:cs typeface="Times New Roman" pitchFamily="18" charset="0"/>
            </a:endParaRPr>
          </a:p>
          <a:p>
            <a:pPr>
              <a:buNone/>
            </a:pPr>
            <a:endParaRPr lang="en-US" dirty="0">
              <a:latin typeface="Times New Roman" pitchFamily="18" charset="0"/>
              <a:cs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431074"/>
            <a:ext cx="10058400" cy="5741126"/>
          </a:xfrm>
        </p:spPr>
        <p:txBody>
          <a:bodyPr>
            <a:normAutofit/>
          </a:bodyPr>
          <a:lstStyle/>
          <a:p>
            <a:pPr>
              <a:buNone/>
            </a:pPr>
            <a:r>
              <a:rPr lang="en-US" sz="2800" b="1" dirty="0" smtClean="0">
                <a:latin typeface="Times New Roman" pitchFamily="18" charset="0"/>
                <a:cs typeface="Times New Roman" pitchFamily="18" charset="0"/>
              </a:rPr>
              <a:t>OUTPUT </a:t>
            </a:r>
          </a:p>
          <a:p>
            <a:pPr algn="ctr">
              <a:buNone/>
            </a:pPr>
            <a:endParaRPr lang="en-US" sz="2800" b="1" dirty="0">
              <a:latin typeface="Times New Roman" pitchFamily="18" charset="0"/>
              <a:cs typeface="Times New Roman" pitchFamily="18" charset="0"/>
            </a:endParaRPr>
          </a:p>
        </p:txBody>
      </p:sp>
      <p:pic>
        <p:nvPicPr>
          <p:cNvPr id="4" name="Picture 3"/>
          <p:cNvPicPr/>
          <p:nvPr/>
        </p:nvPicPr>
        <p:blipFill>
          <a:blip r:embed="rId2" cstate="print"/>
          <a:stretch>
            <a:fillRect/>
          </a:stretch>
        </p:blipFill>
        <p:spPr>
          <a:xfrm>
            <a:off x="1489167" y="1175657"/>
            <a:ext cx="9418318" cy="487244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DBD4BEFD-35A1-76B0-6E5C-DC31A5FF21C7}"/>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47665" y="609981"/>
            <a:ext cx="9629192" cy="56380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 xmlns:p14="http://schemas.microsoft.com/office/powerpoint/2010/main" val="1004713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59DE7F-54DC-D3C4-A3D9-13644FC0ACAF}"/>
              </a:ext>
            </a:extLst>
          </p:cNvPr>
          <p:cNvSpPr>
            <a:spLocks noGrp="1"/>
          </p:cNvSpPr>
          <p:nvPr>
            <p:ph type="title"/>
          </p:nvPr>
        </p:nvSpPr>
        <p:spPr/>
        <p:txBody>
          <a:bodyPr/>
          <a:lstStyle/>
          <a:p>
            <a:r>
              <a:rPr lang="en-IN" sz="4800" b="1" kern="100" dirty="0">
                <a:effectLst/>
                <a:latin typeface="Californian FB" panose="0207040306080B030204" pitchFamily="18" charset="0"/>
                <a:ea typeface="Calibri" panose="020F0502020204030204" pitchFamily="34" charset="0"/>
                <a:cs typeface="Times New Roman" panose="02020603050405020304" pitchFamily="18" charset="0"/>
              </a:rPr>
              <a:t>PROBLEM STATEMENT: </a:t>
            </a:r>
            <a:endParaRPr lang="en-IN" dirty="0"/>
          </a:p>
        </p:txBody>
      </p:sp>
      <p:sp>
        <p:nvSpPr>
          <p:cNvPr id="3" name="Content Placeholder 2">
            <a:extLst>
              <a:ext uri="{FF2B5EF4-FFF2-40B4-BE49-F238E27FC236}">
                <a16:creationId xmlns="" xmlns:a16="http://schemas.microsoft.com/office/drawing/2014/main" id="{C6E1DA6A-1F7B-7222-54A2-35BE459CDDD8}"/>
              </a:ext>
            </a:extLst>
          </p:cNvPr>
          <p:cNvSpPr>
            <a:spLocks noGrp="1"/>
          </p:cNvSpPr>
          <p:nvPr>
            <p:ph idx="1"/>
          </p:nvPr>
        </p:nvSpPr>
        <p:spPr>
          <a:xfrm>
            <a:off x="1069848" y="2121408"/>
            <a:ext cx="5026152" cy="4050792"/>
          </a:xfrm>
        </p:spPr>
        <p:txBody>
          <a:bodyPr>
            <a:normAutofit fontScale="85000" lnSpcReduction="10000"/>
          </a:bodyPr>
          <a:lstStyle/>
          <a:p>
            <a:pPr marL="0" indent="0">
              <a:lnSpc>
                <a:spcPct val="150000"/>
              </a:lnSpc>
              <a:buNone/>
            </a:pPr>
            <a:r>
              <a:rPr lang="en-IN" sz="3100" b="1" dirty="0">
                <a:effectLst/>
                <a:latin typeface="Californian FB" pitchFamily="18" charset="0"/>
                <a:ea typeface="Calibri" panose="020F0502020204030204" pitchFamily="34" charset="0"/>
                <a:cs typeface="Times New Roman" panose="02020603050405020304" pitchFamily="18" charset="0"/>
              </a:rPr>
              <a:t>	</a:t>
            </a:r>
            <a:r>
              <a:rPr lang="en-IN" sz="3100" b="1" dirty="0" smtClean="0">
                <a:latin typeface="Californian FB" pitchFamily="18" charset="0"/>
              </a:rPr>
              <a:t>The project aim is to continue building the project by performing different </a:t>
            </a:r>
            <a:r>
              <a:rPr lang="en-IN" sz="2600" b="1" dirty="0" smtClean="0">
                <a:latin typeface="Californian FB" pitchFamily="18" charset="0"/>
              </a:rPr>
              <a:t>activities</a:t>
            </a:r>
            <a:r>
              <a:rPr lang="en-IN" sz="3100" b="1" dirty="0" smtClean="0">
                <a:latin typeface="Californian FB" pitchFamily="18" charset="0"/>
              </a:rPr>
              <a:t> like feature engineering, model training, evaluation etc as per the instructions in the project</a:t>
            </a:r>
            <a:r>
              <a:rPr lang="en-IN" sz="3100" b="1" dirty="0" smtClean="0">
                <a:latin typeface="Californian FB" pitchFamily="18" charset="0"/>
              </a:rPr>
              <a:t>.</a:t>
            </a:r>
            <a:endParaRPr lang="en-US" sz="3100" b="1" dirty="0" smtClean="0">
              <a:latin typeface="Californian FB" pitchFamily="18" charset="0"/>
            </a:endParaRPr>
          </a:p>
        </p:txBody>
      </p:sp>
      <p:pic>
        <p:nvPicPr>
          <p:cNvPr id="6" name="Picture 5">
            <a:extLst>
              <a:ext uri="{FF2B5EF4-FFF2-40B4-BE49-F238E27FC236}">
                <a16:creationId xmlns="" xmlns:a16="http://schemas.microsoft.com/office/drawing/2014/main" id="{69F944BE-3633-0E93-6B62-09A039233434}"/>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512768" y="2322544"/>
            <a:ext cx="4901098" cy="3257161"/>
          </a:xfrm>
          <a:prstGeom prst="rect">
            <a:avLst/>
          </a:prstGeom>
          <a:ln>
            <a:noFill/>
          </a:ln>
          <a:effectLst>
            <a:softEdge rad="112500"/>
          </a:effectLst>
        </p:spPr>
      </p:pic>
    </p:spTree>
    <p:extLst>
      <p:ext uri="{BB962C8B-B14F-4D97-AF65-F5344CB8AC3E}">
        <p14:creationId xmlns="" xmlns:p14="http://schemas.microsoft.com/office/powerpoint/2010/main" val="841369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D61F7663-D5E1-590F-F0EC-498542F050B2}"/>
              </a:ext>
            </a:extLst>
          </p:cNvPr>
          <p:cNvPicPr>
            <a:picLocks noChangeAspect="1"/>
          </p:cNvPicPr>
          <p:nvPr/>
        </p:nvPicPr>
        <p:blipFill rotWithShape="1">
          <a:blip r:embed="rId2" cstate="print">
            <a:extLst>
              <a:ext uri="{28A0092B-C50C-407E-A947-70E740481C1C}">
                <a14:useLocalDpi xmlns="" xmlns:a14="http://schemas.microsoft.com/office/drawing/2010/main" val="0"/>
              </a:ext>
            </a:extLst>
          </a:blip>
          <a:srcRect l="1293" t="10000" r="13104" b="5900"/>
          <a:stretch/>
        </p:blipFill>
        <p:spPr>
          <a:xfrm>
            <a:off x="609599" y="545224"/>
            <a:ext cx="10436773" cy="57675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 xmlns:p14="http://schemas.microsoft.com/office/powerpoint/2010/main" val="249554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8D81536-300F-E742-7B02-E0880F06589D}"/>
              </a:ext>
            </a:extLst>
          </p:cNvPr>
          <p:cNvSpPr>
            <a:spLocks noGrp="1"/>
          </p:cNvSpPr>
          <p:nvPr>
            <p:ph type="title"/>
          </p:nvPr>
        </p:nvSpPr>
        <p:spPr>
          <a:xfrm>
            <a:off x="820471" y="369617"/>
            <a:ext cx="10058400" cy="1609344"/>
          </a:xfrm>
        </p:spPr>
        <p:txBody>
          <a:bodyPr/>
          <a:lstStyle/>
          <a:p>
            <a:r>
              <a:rPr lang="en-US" dirty="0">
                <a:latin typeface="Californian FB" panose="0207040306080B030204" pitchFamily="18" charset="0"/>
              </a:rPr>
              <a:t>PROJECT OVERVIEW:</a:t>
            </a:r>
            <a:endParaRPr lang="en-IN" dirty="0">
              <a:latin typeface="Californian FB" panose="0207040306080B030204" pitchFamily="18" charset="0"/>
            </a:endParaRPr>
          </a:p>
        </p:txBody>
      </p:sp>
      <p:sp>
        <p:nvSpPr>
          <p:cNvPr id="3" name="Content Placeholder 2">
            <a:extLst>
              <a:ext uri="{FF2B5EF4-FFF2-40B4-BE49-F238E27FC236}">
                <a16:creationId xmlns="" xmlns:a16="http://schemas.microsoft.com/office/drawing/2014/main" id="{B257F2E1-A082-3A95-FAA0-173D7E774F2F}"/>
              </a:ext>
            </a:extLst>
          </p:cNvPr>
          <p:cNvSpPr>
            <a:spLocks noGrp="1"/>
          </p:cNvSpPr>
          <p:nvPr>
            <p:ph idx="1"/>
          </p:nvPr>
        </p:nvSpPr>
        <p:spPr>
          <a:xfrm>
            <a:off x="6096000" y="2046763"/>
            <a:ext cx="5200323" cy="4050792"/>
          </a:xfrm>
        </p:spPr>
        <p:txBody>
          <a:bodyPr/>
          <a:lstStyle/>
          <a:p>
            <a:pPr marL="0" indent="0">
              <a:lnSpc>
                <a:spcPct val="100000"/>
              </a:lnSpc>
              <a:buNone/>
            </a:pPr>
            <a:r>
              <a:rPr lang="en-US" dirty="0"/>
              <a:t>	This project involve a combination of data modeling, report building, and potentially custom scripting depending on your specific requirements. Below is a simplified example of the process. Note that this is a high-level overview, and actual code would depend on your data source and the specific analysis you wish to perform. Also, IBM Cognos uses its own scripting language called "Cognos Expressions" for report development. </a:t>
            </a:r>
          </a:p>
          <a:p>
            <a:pPr marL="0" indent="0">
              <a:buNone/>
            </a:pPr>
            <a:endParaRPr lang="en-IN" dirty="0"/>
          </a:p>
        </p:txBody>
      </p:sp>
      <p:pic>
        <p:nvPicPr>
          <p:cNvPr id="5" name="Picture 4">
            <a:extLst>
              <a:ext uri="{FF2B5EF4-FFF2-40B4-BE49-F238E27FC236}">
                <a16:creationId xmlns="" xmlns:a16="http://schemas.microsoft.com/office/drawing/2014/main" id="{ADBE2322-F0F0-02A2-72BF-8FB02B9A05EC}"/>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820471" y="2131828"/>
            <a:ext cx="4955367" cy="35820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 xmlns:p14="http://schemas.microsoft.com/office/powerpoint/2010/main" val="1803622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DC9FCD-01E1-45B2-55E0-9EB144C15437}"/>
              </a:ext>
            </a:extLst>
          </p:cNvPr>
          <p:cNvSpPr>
            <a:spLocks noGrp="1"/>
          </p:cNvSpPr>
          <p:nvPr>
            <p:ph type="title"/>
          </p:nvPr>
        </p:nvSpPr>
        <p:spPr>
          <a:xfrm>
            <a:off x="995203" y="685800"/>
            <a:ext cx="10058400" cy="1092241"/>
          </a:xfrm>
        </p:spPr>
        <p:txBody>
          <a:bodyPr/>
          <a:lstStyle/>
          <a:p>
            <a:r>
              <a:rPr lang="en-US" dirty="0">
                <a:latin typeface="Californian FB" panose="0207040306080B030204" pitchFamily="18" charset="0"/>
              </a:rPr>
              <a:t>DATA ANALTICS OUTLINE:</a:t>
            </a:r>
            <a:endParaRPr lang="en-IN" dirty="0">
              <a:latin typeface="Californian FB" panose="0207040306080B030204" pitchFamily="18" charset="0"/>
            </a:endParaRPr>
          </a:p>
        </p:txBody>
      </p:sp>
      <p:sp>
        <p:nvSpPr>
          <p:cNvPr id="3" name="Content Placeholder 2">
            <a:extLst>
              <a:ext uri="{FF2B5EF4-FFF2-40B4-BE49-F238E27FC236}">
                <a16:creationId xmlns="" xmlns:a16="http://schemas.microsoft.com/office/drawing/2014/main" id="{039851E1-6E37-187A-FD1F-226B2F1248F5}"/>
              </a:ext>
            </a:extLst>
          </p:cNvPr>
          <p:cNvSpPr>
            <a:spLocks noGrp="1"/>
          </p:cNvSpPr>
          <p:nvPr>
            <p:ph idx="1"/>
          </p:nvPr>
        </p:nvSpPr>
        <p:spPr>
          <a:xfrm>
            <a:off x="1069848" y="1778041"/>
            <a:ext cx="10058400" cy="4394159"/>
          </a:xfrm>
        </p:spPr>
        <p:txBody>
          <a:bodyPr>
            <a:normAutofit lnSpcReduction="10000"/>
          </a:bodyPr>
          <a:lstStyle/>
          <a:p>
            <a:pPr marL="0" indent="0" rtl="0">
              <a:buNone/>
            </a:pPr>
            <a:r>
              <a:rPr lang="en-US" dirty="0">
                <a:latin typeface="Californian FB" panose="0207040306080B030204" pitchFamily="18" charset="0"/>
              </a:rPr>
              <a:t>Data Connection Setup:</a:t>
            </a:r>
          </a:p>
          <a:p>
            <a:pPr rtl="0"/>
            <a:r>
              <a:rPr lang="en-US" dirty="0">
                <a:latin typeface="Californian FB" panose="0207040306080B030204" pitchFamily="18" charset="0"/>
              </a:rPr>
              <a:t>In Cognos, we can set up a data connection to your COVID-19 dataset. We would define data source details such as the database or file location, connection credentials, and any required SQL queries to retrieve the data.</a:t>
            </a:r>
          </a:p>
          <a:p>
            <a:pPr marL="0" indent="0" rtl="0">
              <a:buNone/>
            </a:pPr>
            <a:r>
              <a:rPr lang="en-US" dirty="0">
                <a:latin typeface="Californian FB" panose="0207040306080B030204" pitchFamily="18" charset="0"/>
              </a:rPr>
              <a:t>Data Modeling:</a:t>
            </a:r>
            <a:br>
              <a:rPr lang="en-US" dirty="0">
                <a:latin typeface="Californian FB" panose="0207040306080B030204" pitchFamily="18" charset="0"/>
              </a:rPr>
            </a:br>
            <a:endParaRPr lang="en-US" dirty="0">
              <a:latin typeface="Californian FB" panose="0207040306080B030204" pitchFamily="18" charset="0"/>
            </a:endParaRPr>
          </a:p>
          <a:p>
            <a:pPr rtl="0"/>
            <a:r>
              <a:rPr lang="en-US" dirty="0">
                <a:latin typeface="Californian FB" panose="0207040306080B030204" pitchFamily="18" charset="0"/>
              </a:rPr>
              <a:t>In IBM Cognos, we can use IBM Framework Manager to create a data model. This involves defining the structure of our data, such as tables, relationships, calculations, and business rules. This is where we specify how COVID-19 data relates to other data sources if necessary.</a:t>
            </a:r>
          </a:p>
          <a:p>
            <a:pPr marL="0" indent="0" rtl="0">
              <a:buNone/>
            </a:pPr>
            <a:r>
              <a:rPr lang="en-US" dirty="0">
                <a:latin typeface="Californian FB" panose="0207040306080B030204" pitchFamily="18" charset="0"/>
              </a:rPr>
              <a:t>Report Development:</a:t>
            </a:r>
          </a:p>
          <a:p>
            <a:pPr rtl="0"/>
            <a:r>
              <a:rPr lang="en-US" dirty="0">
                <a:latin typeface="Californian FB" panose="0207040306080B030204" pitchFamily="18" charset="0"/>
              </a:rPr>
              <a:t>Cognos allows you to design reports and dashboards using a drag-and-drop interface. We can create various types of visualizations like tables, charts, and maps to present COVID-19 data. The code would mostly involve creating and formatting these reports.</a:t>
            </a:r>
          </a:p>
          <a:p>
            <a:endParaRPr lang="en-IN" dirty="0"/>
          </a:p>
        </p:txBody>
      </p:sp>
    </p:spTree>
    <p:extLst>
      <p:ext uri="{BB962C8B-B14F-4D97-AF65-F5344CB8AC3E}">
        <p14:creationId xmlns="" xmlns:p14="http://schemas.microsoft.com/office/powerpoint/2010/main" val="3203757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E007B0D-35B7-7D59-C753-B1BA6FEF5428}"/>
              </a:ext>
            </a:extLst>
          </p:cNvPr>
          <p:cNvSpPr>
            <a:spLocks noGrp="1"/>
          </p:cNvSpPr>
          <p:nvPr>
            <p:ph idx="1"/>
          </p:nvPr>
        </p:nvSpPr>
        <p:spPr>
          <a:xfrm>
            <a:off x="653143" y="699796"/>
            <a:ext cx="10475105" cy="5747657"/>
          </a:xfrm>
        </p:spPr>
        <p:txBody>
          <a:bodyPr>
            <a:noAutofit/>
          </a:bodyPr>
          <a:lstStyle/>
          <a:p>
            <a:pPr marL="0" indent="0">
              <a:lnSpc>
                <a:spcPct val="100000"/>
              </a:lnSpc>
              <a:buNone/>
            </a:pPr>
            <a:r>
              <a:rPr lang="en-US" dirty="0">
                <a:latin typeface="Californian FB" panose="0207040306080B030204" pitchFamily="18" charset="0"/>
              </a:rPr>
              <a:t>Here's a simple example of how we might create a report in Cognos to display daily new cases:</a:t>
            </a:r>
          </a:p>
          <a:p>
            <a:pPr marL="0" indent="0" rtl="0">
              <a:lnSpc>
                <a:spcPct val="100000"/>
              </a:lnSpc>
              <a:buNone/>
            </a:pPr>
            <a:r>
              <a:rPr lang="en-US" dirty="0">
                <a:latin typeface="Californian FB" panose="0207040306080B030204" pitchFamily="18" charset="0"/>
              </a:rPr>
              <a:t>- Create a new report</a:t>
            </a:r>
          </a:p>
          <a:p>
            <a:pPr marL="0" indent="0" rtl="0">
              <a:lnSpc>
                <a:spcPct val="100000"/>
              </a:lnSpc>
              <a:buNone/>
            </a:pPr>
            <a:r>
              <a:rPr lang="en-US" dirty="0">
                <a:latin typeface="Californian FB" panose="0207040306080B030204" pitchFamily="18" charset="0"/>
              </a:rPr>
              <a:t>- Drag the "Date" dimension to the Rows section</a:t>
            </a:r>
          </a:p>
          <a:p>
            <a:pPr marL="0" indent="0" rtl="0">
              <a:lnSpc>
                <a:spcPct val="100000"/>
              </a:lnSpc>
              <a:buNone/>
            </a:pPr>
            <a:r>
              <a:rPr lang="en-US" dirty="0">
                <a:latin typeface="Californian FB" panose="0207040306080B030204" pitchFamily="18" charset="0"/>
              </a:rPr>
              <a:t>- Drag "New Cases" measure to the Columns section</a:t>
            </a:r>
          </a:p>
          <a:p>
            <a:pPr marL="0" indent="0" rtl="0">
              <a:lnSpc>
                <a:spcPct val="100000"/>
              </a:lnSpc>
              <a:buNone/>
            </a:pPr>
            <a:r>
              <a:rPr lang="en-US" dirty="0">
                <a:latin typeface="Californian FB" panose="0207040306080B030204" pitchFamily="18" charset="0"/>
              </a:rPr>
              <a:t>- Apply necessary formatting and calculations</a:t>
            </a:r>
          </a:p>
          <a:p>
            <a:pPr marL="0" indent="0" rtl="0">
              <a:lnSpc>
                <a:spcPct val="100000"/>
              </a:lnSpc>
              <a:buNone/>
            </a:pPr>
            <a:r>
              <a:rPr lang="en-US" dirty="0">
                <a:latin typeface="Californian FB" panose="0207040306080B030204" pitchFamily="18" charset="0"/>
              </a:rPr>
              <a:t>- Add titles, labels, and a date range filter</a:t>
            </a:r>
          </a:p>
          <a:p>
            <a:pPr marL="0" indent="0" rtl="0">
              <a:lnSpc>
                <a:spcPct val="100000"/>
              </a:lnSpc>
              <a:buNone/>
            </a:pPr>
            <a:r>
              <a:rPr lang="en-US" dirty="0">
                <a:latin typeface="Californian FB" panose="0207040306080B030204" pitchFamily="18" charset="0"/>
              </a:rPr>
              <a:t>Data Analysis:</a:t>
            </a:r>
          </a:p>
          <a:p>
            <a:pPr rtl="0">
              <a:lnSpc>
                <a:spcPct val="100000"/>
              </a:lnSpc>
            </a:pPr>
            <a:r>
              <a:rPr lang="en-US" dirty="0">
                <a:latin typeface="Californian FB" panose="0207040306080B030204" pitchFamily="18" charset="0"/>
              </a:rPr>
              <a:t>Cognos provides various functions and expressions to perform calculations and aggregations on our data. For instance, we can calculate rolling averages, growth rates, or percentage changes in cases. The code for data analysis will depend on the specific calculations we want to perform.</a:t>
            </a:r>
          </a:p>
          <a:p>
            <a:pPr marL="0" indent="0" rtl="0">
              <a:lnSpc>
                <a:spcPct val="100000"/>
              </a:lnSpc>
              <a:buNone/>
            </a:pPr>
            <a:r>
              <a:rPr lang="en-US" dirty="0">
                <a:latin typeface="Californian FB" panose="0207040306080B030204" pitchFamily="18" charset="0"/>
              </a:rPr>
              <a:t>Geospatial Analysis:</a:t>
            </a:r>
          </a:p>
          <a:p>
            <a:pPr rtl="0">
              <a:lnSpc>
                <a:spcPct val="100000"/>
              </a:lnSpc>
            </a:pPr>
            <a:r>
              <a:rPr lang="en-US" dirty="0">
                <a:latin typeface="Californian FB" panose="0207040306080B030204" pitchFamily="18" charset="0"/>
              </a:rPr>
              <a:t>If we wish to include geographic analysis, Cognos can handle geospatial data. We might write code to create a map visualization showing COVID-19 hotspots or trends in different regions.</a:t>
            </a:r>
          </a:p>
          <a:p>
            <a:pPr marL="0" indent="0" rtl="0">
              <a:lnSpc>
                <a:spcPct val="100000"/>
              </a:lnSpc>
              <a:buNone/>
            </a:pPr>
            <a:r>
              <a:rPr lang="en-US" dirty="0">
                <a:latin typeface="Californian FB" panose="0207040306080B030204" pitchFamily="18" charset="0"/>
              </a:rPr>
              <a:t/>
            </a:r>
            <a:br>
              <a:rPr lang="en-US" dirty="0">
                <a:latin typeface="Californian FB" panose="0207040306080B030204" pitchFamily="18" charset="0"/>
              </a:rPr>
            </a:br>
            <a:endParaRPr lang="en-US" dirty="0">
              <a:latin typeface="Californian FB" panose="0207040306080B030204" pitchFamily="18" charset="0"/>
            </a:endParaRPr>
          </a:p>
          <a:p>
            <a:pPr>
              <a:lnSpc>
                <a:spcPct val="100000"/>
              </a:lnSpc>
            </a:pPr>
            <a:endParaRPr lang="en-IN" dirty="0">
              <a:latin typeface="Californian FB" panose="0207040306080B030204" pitchFamily="18" charset="0"/>
            </a:endParaRPr>
          </a:p>
        </p:txBody>
      </p:sp>
    </p:spTree>
    <p:extLst>
      <p:ext uri="{BB962C8B-B14F-4D97-AF65-F5344CB8AC3E}">
        <p14:creationId xmlns="" xmlns:p14="http://schemas.microsoft.com/office/powerpoint/2010/main" val="4048992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7F61374-D6B9-4DFE-4B3E-C2BBC817115B}"/>
              </a:ext>
            </a:extLst>
          </p:cNvPr>
          <p:cNvSpPr>
            <a:spLocks noGrp="1"/>
          </p:cNvSpPr>
          <p:nvPr>
            <p:ph idx="1"/>
          </p:nvPr>
        </p:nvSpPr>
        <p:spPr>
          <a:xfrm>
            <a:off x="1069848" y="681135"/>
            <a:ext cx="10058400" cy="5491065"/>
          </a:xfrm>
        </p:spPr>
        <p:txBody>
          <a:bodyPr>
            <a:normAutofit/>
          </a:bodyPr>
          <a:lstStyle/>
          <a:p>
            <a:pPr marL="0" indent="0" rtl="0">
              <a:lnSpc>
                <a:spcPct val="100000"/>
              </a:lnSpc>
              <a:buNone/>
            </a:pPr>
            <a:r>
              <a:rPr lang="en-US" dirty="0">
                <a:latin typeface="Californian FB" panose="0207040306080B030204" pitchFamily="18" charset="0"/>
              </a:rPr>
              <a:t>Automation and Scheduling:</a:t>
            </a:r>
          </a:p>
          <a:p>
            <a:pPr rtl="0">
              <a:lnSpc>
                <a:spcPct val="100000"/>
              </a:lnSpc>
            </a:pPr>
            <a:r>
              <a:rPr lang="en-US" dirty="0">
                <a:latin typeface="Californian FB" panose="0207040306080B030204" pitchFamily="18" charset="0"/>
              </a:rPr>
              <a:t>Cognos allows us to schedule data refreshes and report distribution. We would set up schedules and configurations using the Cognos administration interface.</a:t>
            </a:r>
          </a:p>
          <a:p>
            <a:pPr marL="0" indent="0" rtl="0">
              <a:lnSpc>
                <a:spcPct val="100000"/>
              </a:lnSpc>
              <a:buNone/>
            </a:pPr>
            <a:r>
              <a:rPr lang="en-US" dirty="0">
                <a:latin typeface="Californian FB" panose="0207040306080B030204" pitchFamily="18" charset="0"/>
              </a:rPr>
              <a:t>Custom Scripting:</a:t>
            </a:r>
          </a:p>
          <a:p>
            <a:pPr rtl="0">
              <a:lnSpc>
                <a:spcPct val="100000"/>
              </a:lnSpc>
            </a:pPr>
            <a:r>
              <a:rPr lang="en-US" dirty="0">
                <a:latin typeface="Californian FB" panose="0207040306080B030204" pitchFamily="18" charset="0"/>
              </a:rPr>
              <a:t>Depending on our requirements, we may need to write custom scripts. Cognos uses its own scripting language for expressions, but we can also integrate with external data sources and perform custom scripting in languages like JavaScript if needed.</a:t>
            </a:r>
          </a:p>
          <a:p>
            <a:pPr marL="0" indent="0" rtl="0">
              <a:lnSpc>
                <a:spcPct val="100000"/>
              </a:lnSpc>
              <a:buNone/>
            </a:pPr>
            <a:r>
              <a:rPr lang="en-US" dirty="0">
                <a:latin typeface="Californian FB" panose="0207040306080B030204" pitchFamily="18" charset="0"/>
              </a:rPr>
              <a:t>Security and Compliance:</a:t>
            </a:r>
          </a:p>
          <a:p>
            <a:pPr rtl="0">
              <a:lnSpc>
                <a:spcPct val="100000"/>
              </a:lnSpc>
            </a:pPr>
            <a:r>
              <a:rPr lang="en-US" dirty="0">
                <a:latin typeface="Californian FB" panose="0207040306080B030204" pitchFamily="18" charset="0"/>
              </a:rPr>
              <a:t>In Cognos, we'd configure security settings and data access permissions to ensure that sensitive data is protected.</a:t>
            </a:r>
          </a:p>
          <a:p>
            <a:pPr rtl="0">
              <a:lnSpc>
                <a:spcPct val="100000"/>
              </a:lnSpc>
            </a:pPr>
            <a:r>
              <a:rPr lang="en-US" dirty="0">
                <a:latin typeface="Californian FB" panose="0207040306080B030204" pitchFamily="18" charset="0"/>
              </a:rPr>
              <a:t>Remember that creating a full COVID-19 analysis project in Cognos is a detailed process, and it's important to have a good understanding of Cognos tools and features, as well as a clear project plan to meet our objectives. </a:t>
            </a:r>
            <a:endParaRPr lang="en-IN" dirty="0">
              <a:latin typeface="Californian FB" panose="0207040306080B030204" pitchFamily="18" charset="0"/>
            </a:endParaRPr>
          </a:p>
        </p:txBody>
      </p:sp>
    </p:spTree>
    <p:extLst>
      <p:ext uri="{BB962C8B-B14F-4D97-AF65-F5344CB8AC3E}">
        <p14:creationId xmlns="" xmlns:p14="http://schemas.microsoft.com/office/powerpoint/2010/main" val="1199642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10D037F2-C13B-76EC-70A6-305E8484F818}"/>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017037" y="593245"/>
            <a:ext cx="10267897" cy="57329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 xmlns:p14="http://schemas.microsoft.com/office/powerpoint/2010/main" val="4289051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888D8B-4834-EDB6-5084-EE109A3A6247}"/>
              </a:ext>
            </a:extLst>
          </p:cNvPr>
          <p:cNvSpPr>
            <a:spLocks noGrp="1"/>
          </p:cNvSpPr>
          <p:nvPr>
            <p:ph type="title"/>
          </p:nvPr>
        </p:nvSpPr>
        <p:spPr>
          <a:xfrm>
            <a:off x="873905" y="654449"/>
            <a:ext cx="10058400" cy="1269523"/>
          </a:xfrm>
        </p:spPr>
        <p:txBody>
          <a:bodyPr>
            <a:normAutofit/>
          </a:bodyPr>
          <a:lstStyle/>
          <a:p>
            <a:r>
              <a:rPr lang="en-US" sz="3500" dirty="0">
                <a:latin typeface="Californian FB" panose="0207040306080B030204" pitchFamily="18" charset="0"/>
              </a:rPr>
              <a:t>PROCEDURE:COVID-19 ANALYSIS IN PYTHON:</a:t>
            </a:r>
            <a:endParaRPr lang="en-IN" sz="3500" dirty="0">
              <a:latin typeface="Californian FB" panose="0207040306080B030204" pitchFamily="18" charset="0"/>
            </a:endParaRPr>
          </a:p>
        </p:txBody>
      </p:sp>
      <p:sp>
        <p:nvSpPr>
          <p:cNvPr id="3" name="Content Placeholder 2">
            <a:extLst>
              <a:ext uri="{FF2B5EF4-FFF2-40B4-BE49-F238E27FC236}">
                <a16:creationId xmlns="" xmlns:a16="http://schemas.microsoft.com/office/drawing/2014/main" id="{BA758D6E-FE71-378E-4988-E3EDFFAEB713}"/>
              </a:ext>
            </a:extLst>
          </p:cNvPr>
          <p:cNvSpPr>
            <a:spLocks noGrp="1"/>
          </p:cNvSpPr>
          <p:nvPr>
            <p:ph idx="1"/>
          </p:nvPr>
        </p:nvSpPr>
        <p:spPr>
          <a:xfrm>
            <a:off x="892567" y="1614197"/>
            <a:ext cx="10058400" cy="4558004"/>
          </a:xfrm>
        </p:spPr>
        <p:txBody>
          <a:bodyPr>
            <a:normAutofit fontScale="85000" lnSpcReduction="20000"/>
          </a:bodyPr>
          <a:lstStyle/>
          <a:p>
            <a:pPr marL="0" indent="0">
              <a:buNone/>
            </a:pPr>
            <a:r>
              <a:rPr lang="en-US" sz="2200" i="0" u="sng" dirty="0">
                <a:effectLst/>
                <a:latin typeface="Californian FB" panose="0207040306080B030204" pitchFamily="18" charset="0"/>
              </a:rPr>
              <a:t>Step 1</a:t>
            </a:r>
            <a:r>
              <a:rPr lang="en-US" sz="2200" i="0" dirty="0">
                <a:effectLst/>
                <a:latin typeface="Californian FB" panose="0207040306080B030204" pitchFamily="18" charset="0"/>
              </a:rPr>
              <a:t>: Install Required Libraries</a:t>
            </a:r>
          </a:p>
          <a:p>
            <a:pPr marL="0" indent="0">
              <a:buNone/>
            </a:pPr>
            <a:r>
              <a:rPr lang="en-IN" sz="2200" dirty="0" err="1">
                <a:latin typeface="Californian FB" panose="0207040306080B030204" pitchFamily="18" charset="0"/>
              </a:rPr>
              <a:t>Eg</a:t>
            </a:r>
            <a:r>
              <a:rPr lang="en-IN" sz="2200" dirty="0">
                <a:latin typeface="Californian FB" panose="0207040306080B030204" pitchFamily="18" charset="0"/>
              </a:rPr>
              <a:t>: pip install pandas matplotlib seaborn scikit-learn</a:t>
            </a:r>
          </a:p>
          <a:p>
            <a:pPr marL="0" indent="0">
              <a:buNone/>
            </a:pPr>
            <a:r>
              <a:rPr lang="en-US" sz="2200" i="0" u="sng" dirty="0">
                <a:effectLst/>
                <a:latin typeface="Californian FB" panose="0207040306080B030204" pitchFamily="18" charset="0"/>
              </a:rPr>
              <a:t>Step 2</a:t>
            </a:r>
            <a:r>
              <a:rPr lang="en-US" sz="2200" i="0" dirty="0">
                <a:effectLst/>
                <a:latin typeface="Californian FB" panose="0207040306080B030204" pitchFamily="18" charset="0"/>
              </a:rPr>
              <a:t>: Prepare the Data</a:t>
            </a:r>
            <a:endParaRPr lang="en-US" sz="2200" dirty="0">
              <a:latin typeface="Californian FB" panose="0207040306080B030204" pitchFamily="18" charset="0"/>
            </a:endParaRPr>
          </a:p>
          <a:p>
            <a:pPr marL="0" indent="0">
              <a:buNone/>
            </a:pPr>
            <a:r>
              <a:rPr lang="en-US" sz="2200" i="0" dirty="0">
                <a:effectLst/>
                <a:latin typeface="Californian FB" panose="0207040306080B030204" pitchFamily="18" charset="0"/>
              </a:rPr>
              <a:t>Obtain COVID-19 data in CSV format.</a:t>
            </a:r>
          </a:p>
          <a:p>
            <a:pPr marL="0" indent="0">
              <a:buNone/>
            </a:pPr>
            <a:r>
              <a:rPr kumimoji="0" lang="en-US" altLang="en-US" sz="2200" i="0" u="none" strike="noStrike" cap="none" normalizeH="0" baseline="0" dirty="0">
                <a:ln>
                  <a:noFill/>
                </a:ln>
                <a:effectLst/>
                <a:latin typeface="Californian FB" panose="0207040306080B030204" pitchFamily="18" charset="0"/>
              </a:rPr>
              <a:t>Save the data file (e.g., covid_data.csv) in the same directory as your Python script </a:t>
            </a:r>
          </a:p>
          <a:p>
            <a:pPr marL="0" indent="0">
              <a:buNone/>
            </a:pPr>
            <a:r>
              <a:rPr lang="en-IN" sz="2200" i="0" u="sng" dirty="0">
                <a:effectLst/>
                <a:latin typeface="Californian FB" panose="0207040306080B030204" pitchFamily="18" charset="0"/>
              </a:rPr>
              <a:t>Step 3</a:t>
            </a:r>
            <a:r>
              <a:rPr lang="en-IN" sz="2200" i="0" dirty="0">
                <a:effectLst/>
                <a:latin typeface="Californian FB" panose="0207040306080B030204" pitchFamily="18" charset="0"/>
              </a:rPr>
              <a:t>: Python Script</a:t>
            </a:r>
          </a:p>
          <a:p>
            <a:pPr marL="0" indent="0">
              <a:buNone/>
            </a:pPr>
            <a:r>
              <a:rPr lang="en-US" sz="2200" dirty="0">
                <a:latin typeface="Californian FB" panose="0207040306080B030204" pitchFamily="18" charset="0"/>
              </a:rPr>
              <a:t>U</a:t>
            </a:r>
            <a:r>
              <a:rPr lang="en-US" sz="2200" b="0" i="0" dirty="0">
                <a:effectLst/>
                <a:latin typeface="Californian FB" panose="0207040306080B030204" pitchFamily="18" charset="0"/>
              </a:rPr>
              <a:t>se any code editor or integrated development environment (IDE) to create and run the Python script.</a:t>
            </a:r>
            <a:endParaRPr lang="en-US" sz="2200" dirty="0">
              <a:latin typeface="Californian FB" panose="0207040306080B030204" pitchFamily="18" charset="0"/>
            </a:endParaRPr>
          </a:p>
          <a:p>
            <a:pPr marL="0" indent="0">
              <a:buNone/>
            </a:pPr>
            <a:r>
              <a:rPr lang="en-US" sz="2200" i="0" u="sng" dirty="0">
                <a:effectLst/>
                <a:latin typeface="Californian FB" panose="0207040306080B030204" pitchFamily="18" charset="0"/>
              </a:rPr>
              <a:t>Step 4</a:t>
            </a:r>
            <a:r>
              <a:rPr lang="en-US" sz="2200" i="0" dirty="0">
                <a:effectLst/>
                <a:latin typeface="Californian FB" panose="0207040306080B030204" pitchFamily="18" charset="0"/>
              </a:rPr>
              <a:t>: Running the Script</a:t>
            </a:r>
          </a:p>
          <a:p>
            <a:pPr marL="0" indent="0">
              <a:buNone/>
            </a:pPr>
            <a:r>
              <a:rPr lang="en-US" sz="2200" dirty="0">
                <a:latin typeface="Californian FB" panose="0207040306080B030204" pitchFamily="18" charset="0"/>
              </a:rPr>
              <a:t>Save and r</a:t>
            </a:r>
            <a:r>
              <a:rPr lang="en-US" sz="2200" b="0" i="0" dirty="0">
                <a:effectLst/>
                <a:latin typeface="Californian FB" panose="0207040306080B030204" pitchFamily="18" charset="0"/>
              </a:rPr>
              <a:t>un the script</a:t>
            </a:r>
          </a:p>
          <a:p>
            <a:pPr marL="0" indent="0">
              <a:buNone/>
            </a:pPr>
            <a:r>
              <a:rPr lang="en-US" sz="2200" b="0" i="0" dirty="0">
                <a:effectLst/>
                <a:latin typeface="Californian FB" panose="0207040306080B030204" pitchFamily="18" charset="0"/>
              </a:rPr>
              <a:t>The script will load the data, perform analysis, and display the visualizations and results as specified in the code.</a:t>
            </a:r>
          </a:p>
          <a:p>
            <a:pPr marL="0" indent="0">
              <a:buNone/>
            </a:pPr>
            <a:r>
              <a:rPr lang="en-US" sz="2200" b="0" i="0" dirty="0">
                <a:effectLst/>
                <a:latin typeface="Californian FB" panose="0207040306080B030204" pitchFamily="18" charset="0"/>
              </a:rPr>
              <a:t>Review the output and adapt the code as needed for your specific analysis goals.</a:t>
            </a:r>
          </a:p>
          <a:p>
            <a:pPr marL="0" indent="0">
              <a:buNone/>
            </a:pPr>
            <a:endParaRPr kumimoji="0" lang="en-US" altLang="en-US" sz="2200" i="0" u="none" strike="noStrike" cap="none" normalizeH="0" baseline="0" dirty="0">
              <a:ln>
                <a:noFill/>
              </a:ln>
              <a:effectLst/>
              <a:latin typeface="Californian FB" panose="0207040306080B030204" pitchFamily="18" charset="0"/>
            </a:endParaRPr>
          </a:p>
          <a:p>
            <a:pPr marL="0" indent="0">
              <a:buNone/>
            </a:pPr>
            <a:endParaRPr lang="en-IN" dirty="0"/>
          </a:p>
        </p:txBody>
      </p:sp>
    </p:spTree>
    <p:extLst>
      <p:ext uri="{BB962C8B-B14F-4D97-AF65-F5344CB8AC3E}">
        <p14:creationId xmlns="" xmlns:p14="http://schemas.microsoft.com/office/powerpoint/2010/main" val="22228215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84ACB6"/>
      </a:dk2>
      <a:lt2>
        <a:srgbClr val="EBE9DD"/>
      </a:lt2>
      <a:accent1>
        <a:srgbClr val="6F8183"/>
      </a:accent1>
      <a:accent2>
        <a:srgbClr val="967E96"/>
      </a:accent2>
      <a:accent3>
        <a:srgbClr val="CCC893"/>
      </a:accent3>
      <a:accent4>
        <a:srgbClr val="A54D74"/>
      </a:accent4>
      <a:accent5>
        <a:srgbClr val="949C6B"/>
      </a:accent5>
      <a:accent6>
        <a:srgbClr val="766A50"/>
      </a:accent6>
      <a:hlink>
        <a:srgbClr val="CC6600"/>
      </a:hlink>
      <a:folHlink>
        <a:srgbClr val="777777"/>
      </a:folHlink>
    </a:clrScheme>
    <a:fontScheme name="Wood Typ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 xmlns:thm15="http://schemas.microsoft.com/office/thememl/2012/main" name="Wood Type" id="{7ACABC62-BF99-48CF-A9DC-4DB89C7B13DC}" vid="{8E89CD47-BF55-4DDE-B823-2283AA7E7695}"/>
    </a:ext>
  </a:extLst>
</a:theme>
</file>

<file path=docProps/app.xml><?xml version="1.0" encoding="utf-8"?>
<Properties xmlns="http://schemas.openxmlformats.org/officeDocument/2006/extended-properties" xmlns:vt="http://schemas.openxmlformats.org/officeDocument/2006/docPropsVTypes">
  <Template/>
  <TotalTime>130</TotalTime>
  <Words>762</Words>
  <Application>Microsoft Office PowerPoint</Application>
  <PresentationFormat>Custom</PresentationFormat>
  <Paragraphs>142</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Wood Type</vt:lpstr>
      <vt:lpstr>GOVERNMENT COLLEGE OF ENGINEERING BARGUR (AUTONOMOUS)</vt:lpstr>
      <vt:lpstr>PROBLEM STATEMENT: </vt:lpstr>
      <vt:lpstr>Slide 3</vt:lpstr>
      <vt:lpstr>PROJECT OVERVIEW:</vt:lpstr>
      <vt:lpstr>DATA ANALTICS OUTLINE:</vt:lpstr>
      <vt:lpstr>Slide 6</vt:lpstr>
      <vt:lpstr>Slide 7</vt:lpstr>
      <vt:lpstr>Slide 8</vt:lpstr>
      <vt:lpstr>PROCEDURE:COVID-19 ANALYSIS IN PYTHON:</vt:lpstr>
      <vt:lpstr>PYTHON CODE:</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GOVERNMENT COLLEGE OF ENGINEERING BARGUR (AUTONOMOUS)</dc:title>
  <dc:creator>SHALOM A</dc:creator>
  <cp:lastModifiedBy>Admin</cp:lastModifiedBy>
  <cp:revision>6</cp:revision>
  <dcterms:created xsi:type="dcterms:W3CDTF">2023-10-18T16:54:50Z</dcterms:created>
  <dcterms:modified xsi:type="dcterms:W3CDTF">2023-10-31T06:45:57Z</dcterms:modified>
</cp:coreProperties>
</file>

<file path=docProps/thumbnail.jpeg>
</file>